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9" r:id="rId6"/>
    <p:sldId id="267" r:id="rId7"/>
    <p:sldId id="268" r:id="rId8"/>
    <p:sldId id="263" r:id="rId9"/>
    <p:sldId id="271" r:id="rId10"/>
    <p:sldId id="270" r:id="rId11"/>
    <p:sldId id="264" r:id="rId12"/>
    <p:sldId id="265"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orient="horz" pos="2160" id="1">
          <p15:clr>
            <a:srgbClr val="A4A3A4"/>
          </p15:clr>
        </p15:guide>
        <p15:guide pos="2880" id="2">
          <p15:clr>
            <a:srgbClr val="A4A3A4"/>
          </p15:clr>
        </p15:guide>
      </p15:sldGuideLst>
    </p:ext>
    <p:ext uri="http://customooxmlschemas.google.com/">
      <go:slidesCustomData xmlns:go="http://customooxmlschemas.google.com/" xmlns:p15="http://schemas.microsoft.com/office/powerpoint/2012/main" xmlns="" roundtripDataSignature="AMtx7mgwQqW6HzG3UQDqQQfeFuH1zvad2g==" r:id="rId17"/>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4" clrIdx="0"/>
  <p:cmAuthor id="1" name="kentro panormou"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642" autoAdjust="0"/>
  </p:normalViewPr>
  <p:slideViewPr>
    <p:cSldViewPr snapToGrid="0">
      <p:cViewPr varScale="1">
        <p:scale>
          <a:sx n="76" d="100"/>
          <a:sy n="76" d="100"/>
        </p:scale>
        <p:origin x="-1642"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xmlns="" val="32982518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Welcome to another course of elily project!</a:t>
            </a:r>
            <a:endParaRPr/>
          </a:p>
          <a:p>
            <a:pPr marL="0" lvl="0" indent="0" algn="l" rtl="0">
              <a:spcBef>
                <a:spcPts val="0"/>
              </a:spcBef>
              <a:spcAft>
                <a:spcPts val="0"/>
              </a:spcAft>
              <a:buNone/>
            </a:pPr>
            <a:r>
              <a:rPr lang="en-US"/>
              <a:t>Our unit will cover the identification of an emergency situation and how to deal with it by following steps…</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extLst>
      <p:ext uri="{BB962C8B-B14F-4D97-AF65-F5344CB8AC3E}">
        <p14:creationId xmlns:p14="http://schemas.microsoft.com/office/powerpoint/2010/main" xmlns="" val="1176212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As we have said before, it is really important to stay calm and try to control your panic. </a:t>
            </a:r>
            <a:endParaRPr dirty="0"/>
          </a:p>
          <a:p>
            <a:pPr marL="0" lvl="0" indent="0" algn="l" rtl="0">
              <a:spcBef>
                <a:spcPts val="0"/>
              </a:spcBef>
              <a:spcAft>
                <a:spcPts val="0"/>
              </a:spcAft>
              <a:buNone/>
            </a:pPr>
            <a:r>
              <a:rPr lang="en-US" dirty="0"/>
              <a:t>For this reason, we will show you a very efficient way to control your stress and to regain your calm. This could be helpful not only in emergency conditions but also every time a carer feels anxious, frustrated or angry!</a:t>
            </a:r>
            <a:endParaRPr dirty="0"/>
          </a:p>
          <a:p>
            <a:pPr marL="0" lvl="0" indent="0" algn="l" rtl="0">
              <a:spcBef>
                <a:spcPts val="0"/>
              </a:spcBef>
              <a:spcAft>
                <a:spcPts val="0"/>
              </a:spcAft>
              <a:buNone/>
            </a:pPr>
            <a:r>
              <a:rPr lang="en-US" dirty="0"/>
              <a:t>This technique is called diaphragmatic breathing and it can help you not only in emergency situations but also in your everyday life with the patient or other members of your family.</a:t>
            </a:r>
            <a:endParaRPr dirty="0"/>
          </a:p>
          <a:p>
            <a:pPr marL="0" lvl="0" indent="0" algn="l" rtl="0">
              <a:spcBef>
                <a:spcPts val="0"/>
              </a:spcBef>
              <a:spcAft>
                <a:spcPts val="0"/>
              </a:spcAft>
              <a:buNone/>
            </a:pPr>
            <a:r>
              <a:rPr lang="en-US" dirty="0"/>
              <a:t>The technique is simple:</a:t>
            </a:r>
            <a:endParaRPr dirty="0"/>
          </a:p>
          <a:p>
            <a:pPr marL="0" lvl="0" indent="0" algn="l" rtl="0">
              <a:spcBef>
                <a:spcPts val="0"/>
              </a:spcBef>
              <a:spcAft>
                <a:spcPts val="0"/>
              </a:spcAft>
              <a:buClr>
                <a:schemeClr val="dk1"/>
              </a:buClr>
              <a:buSzPts val="1200"/>
              <a:buFont typeface="Noto Sans Symbols"/>
              <a:buNone/>
            </a:pPr>
            <a:r>
              <a:rPr lang="en-US" sz="1200" dirty="0"/>
              <a:t>Sit down as comfortably as possible and close your eyes.</a:t>
            </a:r>
            <a:endParaRPr sz="400" dirty="0"/>
          </a:p>
          <a:p>
            <a:pPr marL="0" lvl="0" indent="0" algn="l" rtl="0">
              <a:spcBef>
                <a:spcPts val="0"/>
              </a:spcBef>
              <a:spcAft>
                <a:spcPts val="0"/>
              </a:spcAft>
              <a:buClr>
                <a:schemeClr val="dk1"/>
              </a:buClr>
              <a:buSzPts val="1200"/>
              <a:buFont typeface="Noto Sans Symbols"/>
              <a:buNone/>
            </a:pPr>
            <a:r>
              <a:rPr lang="en-US" sz="1200" dirty="0"/>
              <a:t>Put your hand palm over your stomach, just above your belly button, in such a way that you can understand the diaphragm that goes up and down in every inhalation and exhalation</a:t>
            </a:r>
            <a:endParaRPr sz="400" dirty="0"/>
          </a:p>
          <a:p>
            <a:pPr marL="0" lvl="0" indent="0" algn="l" rtl="0">
              <a:spcBef>
                <a:spcPts val="0"/>
              </a:spcBef>
              <a:spcAft>
                <a:spcPts val="0"/>
              </a:spcAft>
              <a:buClr>
                <a:schemeClr val="dk1"/>
              </a:buClr>
              <a:buSzPts val="1200"/>
              <a:buFont typeface="Noto Sans Symbols"/>
              <a:buNone/>
            </a:pPr>
            <a:r>
              <a:rPr lang="en-US" sz="1200" dirty="0"/>
              <a:t>Inspire air from the nose, deeply and slowly, by inflating your belly outward (can count slowly up to 4 on inhalation)</a:t>
            </a:r>
            <a:endParaRPr sz="400" dirty="0"/>
          </a:p>
          <a:p>
            <a:pPr marL="0" lvl="0" indent="0" algn="l" rtl="0">
              <a:spcBef>
                <a:spcPts val="0"/>
              </a:spcBef>
              <a:spcAft>
                <a:spcPts val="0"/>
              </a:spcAft>
              <a:buClr>
                <a:schemeClr val="dk1"/>
              </a:buClr>
              <a:buSzPts val="1200"/>
              <a:buFont typeface="Noto Sans Symbols"/>
              <a:buNone/>
            </a:pPr>
            <a:r>
              <a:rPr lang="en-US" sz="1200" dirty="0"/>
              <a:t>Hold the air briefly (can count slowly up to 2)</a:t>
            </a:r>
            <a:endParaRPr sz="400" dirty="0"/>
          </a:p>
          <a:p>
            <a:pPr marL="0" lvl="0" indent="0" algn="l" rtl="0">
              <a:spcBef>
                <a:spcPts val="0"/>
              </a:spcBef>
              <a:spcAft>
                <a:spcPts val="0"/>
              </a:spcAft>
              <a:buClr>
                <a:schemeClr val="dk1"/>
              </a:buClr>
              <a:buSzPts val="1200"/>
              <a:buFont typeface="Noto Sans Symbols"/>
              <a:buNone/>
            </a:pPr>
            <a:r>
              <a:rPr lang="en-US" sz="1200" dirty="0"/>
              <a:t>Now expire slowly from the mouth all the inhaled air (count slowly up to 6)</a:t>
            </a:r>
            <a:endParaRPr sz="400" dirty="0"/>
          </a:p>
          <a:p>
            <a:pPr marL="0" lvl="0" indent="0" algn="l" rtl="0">
              <a:spcBef>
                <a:spcPts val="0"/>
              </a:spcBef>
              <a:spcAft>
                <a:spcPts val="0"/>
              </a:spcAft>
              <a:buClr>
                <a:schemeClr val="dk1"/>
              </a:buClr>
              <a:buSzPts val="1200"/>
              <a:buFont typeface="Noto Sans Symbols"/>
              <a:buNone/>
            </a:pPr>
            <a:r>
              <a:rPr lang="en-US" sz="1200" dirty="0"/>
              <a:t>Repeat all the previous steps 5 times.</a:t>
            </a:r>
            <a:endParaRPr dirty="0"/>
          </a:p>
          <a:p>
            <a:pPr marL="0" lvl="0" indent="0" algn="l" rtl="0">
              <a:spcBef>
                <a:spcPts val="0"/>
              </a:spcBef>
              <a:spcAft>
                <a:spcPts val="0"/>
              </a:spcAft>
              <a:buClr>
                <a:schemeClr val="dk1"/>
              </a:buClr>
              <a:buSzPts val="1200"/>
              <a:buFont typeface="Noto Sans Symbols"/>
              <a:buNone/>
            </a:pPr>
            <a:r>
              <a:rPr lang="en-US" sz="1200" dirty="0"/>
              <a:t>After the 5 repetitions, relax for a minute and try slowly to come back to what you are doing.</a:t>
            </a:r>
            <a:endParaRPr dirty="0"/>
          </a:p>
          <a:p>
            <a:pPr marL="0" lvl="0" indent="0" algn="l" rtl="0">
              <a:spcBef>
                <a:spcPts val="0"/>
              </a:spcBef>
              <a:spcAft>
                <a:spcPts val="0"/>
              </a:spcAft>
              <a:buClr>
                <a:schemeClr val="dk1"/>
              </a:buClr>
              <a:buSzPts val="1200"/>
              <a:buFont typeface="Noto Sans Symbols"/>
              <a:buNone/>
            </a:pPr>
            <a:r>
              <a:rPr lang="en-US" sz="1200" dirty="0"/>
              <a:t>It is useful to do this breathing technique twice per day.</a:t>
            </a:r>
            <a:endParaRPr dirty="0"/>
          </a:p>
          <a:p>
            <a:pPr marL="0" lvl="0" indent="0" algn="l" rtl="0">
              <a:spcBef>
                <a:spcPts val="0"/>
              </a:spcBef>
              <a:spcAft>
                <a:spcPts val="0"/>
              </a:spcAft>
              <a:buClr>
                <a:schemeClr val="dk1"/>
              </a:buClr>
              <a:buSzPts val="1200"/>
              <a:buFont typeface="Noto Sans Symbols"/>
              <a:buNone/>
            </a:pPr>
            <a:r>
              <a:rPr lang="en-US" sz="1200" dirty="0"/>
              <a:t>You can also do diaphragmatic breathing when you are lying down</a:t>
            </a:r>
            <a:endParaRPr sz="1200" dirty="0"/>
          </a:p>
          <a:p>
            <a:pPr marL="0" lvl="0" indent="0" algn="l" rtl="0">
              <a:spcBef>
                <a:spcPts val="0"/>
              </a:spcBef>
              <a:spcAft>
                <a:spcPts val="0"/>
              </a:spcAft>
              <a:buNone/>
            </a:pPr>
            <a:endParaRPr dirty="0"/>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10</a:t>
            </a:fld>
            <a:endParaRPr/>
          </a:p>
        </p:txBody>
      </p:sp>
    </p:spTree>
    <p:extLst>
      <p:ext uri="{BB962C8B-B14F-4D97-AF65-F5344CB8AC3E}">
        <p14:creationId xmlns:p14="http://schemas.microsoft.com/office/powerpoint/2010/main" xmlns="" val="1183325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Now that you have understood the method, let’s watch it on a video…</a:t>
            </a:r>
            <a:endParaRPr/>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11</a:t>
            </a:fld>
            <a:endParaRPr/>
          </a:p>
        </p:txBody>
      </p:sp>
    </p:spTree>
    <p:extLst>
      <p:ext uri="{BB962C8B-B14F-4D97-AF65-F5344CB8AC3E}">
        <p14:creationId xmlns:p14="http://schemas.microsoft.com/office/powerpoint/2010/main" xmlns="" val="151013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1412523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Before starting with this topic, I would like to ask you some questions concerning emergency situations….</a:t>
            </a:r>
            <a:endParaRPr dirty="0"/>
          </a:p>
          <a:p>
            <a:pPr marL="0" lvl="0" indent="0" algn="l" rtl="0">
              <a:spcBef>
                <a:spcPts val="0"/>
              </a:spcBef>
              <a:spcAft>
                <a:spcPts val="0"/>
              </a:spcAft>
              <a:buClr>
                <a:schemeClr val="dk1"/>
              </a:buClr>
              <a:buSzPts val="1200"/>
              <a:buFont typeface="Noto Sans Symbols"/>
              <a:buNone/>
            </a:pPr>
            <a:r>
              <a:rPr lang="en-US" sz="1200" dirty="0"/>
              <a:t>What do you consider as an emergency situation?</a:t>
            </a:r>
            <a:endParaRPr dirty="0"/>
          </a:p>
          <a:p>
            <a:pPr marL="0" lvl="0" indent="0" algn="l" rtl="0">
              <a:spcBef>
                <a:spcPts val="0"/>
              </a:spcBef>
              <a:spcAft>
                <a:spcPts val="0"/>
              </a:spcAft>
              <a:buClr>
                <a:schemeClr val="dk1"/>
              </a:buClr>
              <a:buSzPts val="1200"/>
              <a:buFont typeface="Noto Sans Symbols"/>
              <a:buNone/>
            </a:pPr>
            <a:r>
              <a:rPr lang="en-US" sz="1200" dirty="0"/>
              <a:t>Have you ever dealt with an emergency situation?</a:t>
            </a:r>
            <a:endParaRPr dirty="0"/>
          </a:p>
          <a:p>
            <a:pPr marL="0" lvl="0" indent="0" algn="l" rtl="0">
              <a:spcBef>
                <a:spcPts val="0"/>
              </a:spcBef>
              <a:spcAft>
                <a:spcPts val="0"/>
              </a:spcAft>
              <a:buClr>
                <a:schemeClr val="dk1"/>
              </a:buClr>
              <a:buSzPts val="1200"/>
              <a:buFont typeface="Noto Sans Symbols"/>
              <a:buNone/>
            </a:pPr>
            <a:r>
              <a:rPr lang="en-US" sz="1200" dirty="0"/>
              <a:t>How did you react?</a:t>
            </a:r>
            <a:endParaRPr dirty="0"/>
          </a:p>
          <a:p>
            <a:pPr marL="0" lvl="0" indent="0" algn="l" rtl="0">
              <a:spcBef>
                <a:spcPts val="0"/>
              </a:spcBef>
              <a:spcAft>
                <a:spcPts val="0"/>
              </a:spcAft>
              <a:buClr>
                <a:schemeClr val="dk1"/>
              </a:buClr>
              <a:buSzPts val="1200"/>
              <a:buFont typeface="Noto Sans Symbols"/>
              <a:buNone/>
            </a:pPr>
            <a:r>
              <a:rPr lang="en-US" sz="1200" dirty="0"/>
              <a:t>What is the feeling you have from your experience? Would you have done something different compared to what you did? Would you change an action/reaction?</a:t>
            </a:r>
            <a:endParaRPr dirty="0"/>
          </a:p>
          <a:p>
            <a:pPr marL="0" lvl="0" indent="0" algn="l" rtl="0">
              <a:spcBef>
                <a:spcPts val="0"/>
              </a:spcBef>
              <a:spcAft>
                <a:spcPts val="0"/>
              </a:spcAft>
              <a:buClr>
                <a:schemeClr val="dk1"/>
              </a:buClr>
              <a:buSzPts val="1200"/>
              <a:buFont typeface="Noto Sans Symbols"/>
              <a:buNone/>
            </a:pPr>
            <a:r>
              <a:rPr lang="en-US" sz="1200" dirty="0"/>
              <a:t>Did you have any feedback from your patient concerning his feelings or thoughts of dealing with the situation?</a:t>
            </a:r>
            <a:endParaRPr sz="1200" dirty="0"/>
          </a:p>
          <a:p>
            <a:pPr marL="0" lvl="0" indent="0" algn="l" rtl="0">
              <a:spcBef>
                <a:spcPts val="0"/>
              </a:spcBef>
              <a:spcAft>
                <a:spcPts val="0"/>
              </a:spcAft>
              <a:buNone/>
            </a:pP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extLst>
      <p:ext uri="{BB962C8B-B14F-4D97-AF65-F5344CB8AC3E}">
        <p14:creationId xmlns:p14="http://schemas.microsoft.com/office/powerpoint/2010/main" xmlns="" val="474744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Let’s begin with what should be considered as an emergency. This is not easy to define when you are dealing with people that cannot express clearly their situation. An emergency situation is unexpected and often life threatening, which requires an immediate action. This means that we could define the following emergency situations:</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Bleeding 🡺 a bleeding could be after an injury (for example after a fall) or even a bleeding in urines that the carer has noticed. The problem with bleeding is that it alerts you that there might be a more serious situation happening internally.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Heart attack 🡺 a heart attack often comes with chest pain and the feeling that pain is travelling to the whole body. Also breathing difficulties and a shortness of breath could indicate a heart attack. A feeling of a generalized anxiety (like a panic attack) combined with sweating could also be signs.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Stroke 🡺 provokes often problems in speech and in movement, so it is essential to examine if the person can talk properly and if they can move their arms up and keep them there.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Breathing difficulties 🡺 as mentioned before, difficulties in breathing could indicate a heart attack but also other emergencies, such as an allergic reaction or a poisoning.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Epileptic seizures 🡺easy to identify as the person is losing consciousness, falls down and starts convulsing.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Severe pain 🡺 a sudden and severe pain could indicate an emergency situation.</a:t>
            </a:r>
            <a:endParaRPr sz="1200" dirty="0">
              <a:solidFill>
                <a:schemeClr val="dk1"/>
              </a:solidFill>
              <a:latin typeface="Calibri"/>
              <a:ea typeface="Calibri"/>
              <a:cs typeface="Calibri"/>
              <a:sym typeface="Calibri"/>
            </a:endParaRPr>
          </a:p>
        </p:txBody>
      </p:sp>
      <p:sp>
        <p:nvSpPr>
          <p:cNvPr id="100" name="Google Shape;10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extLst>
      <p:ext uri="{BB962C8B-B14F-4D97-AF65-F5344CB8AC3E}">
        <p14:creationId xmlns:p14="http://schemas.microsoft.com/office/powerpoint/2010/main" xmlns="" val="122475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If the person under your care experience one of the previous situations, you should call for professional help right away and stay with him until help is there. This might sound obvious now but when dealing with an unexpected and stressful situation often the panic takes over and it is difficult to provide help.</a:t>
            </a: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After defining what an emergency is, it is essential to know what you should do in case of an emergency, as it is a stressful situation which could create panic and panic is not a good advisor. When you give care to people with medical problems, emergencies could occur and this is the reason why </a:t>
            </a:r>
            <a:r>
              <a:rPr lang="en-US" sz="1200" dirty="0" err="1">
                <a:solidFill>
                  <a:schemeClr val="dk1"/>
                </a:solidFill>
                <a:latin typeface="Calibri"/>
                <a:ea typeface="Calibri"/>
                <a:cs typeface="Calibri"/>
                <a:sym typeface="Calibri"/>
              </a:rPr>
              <a:t>carers</a:t>
            </a:r>
            <a:r>
              <a:rPr lang="en-US" sz="1200" dirty="0">
                <a:solidFill>
                  <a:schemeClr val="dk1"/>
                </a:solidFill>
                <a:latin typeface="Calibri"/>
                <a:ea typeface="Calibri"/>
                <a:cs typeface="Calibri"/>
                <a:sym typeface="Calibri"/>
              </a:rPr>
              <a:t> should be trained to identify and deal efficiently with them.</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1</a:t>
            </a:r>
            <a:r>
              <a:rPr lang="en-US" sz="1200" baseline="30000" dirty="0">
                <a:solidFill>
                  <a:schemeClr val="dk1"/>
                </a:solidFill>
                <a:latin typeface="Calibri"/>
                <a:ea typeface="Calibri"/>
                <a:cs typeface="Calibri"/>
                <a:sym typeface="Calibri"/>
              </a:rPr>
              <a:t>st</a:t>
            </a:r>
            <a:r>
              <a:rPr lang="en-US" sz="1200" dirty="0">
                <a:solidFill>
                  <a:schemeClr val="dk1"/>
                </a:solidFill>
                <a:latin typeface="Calibri"/>
                <a:ea typeface="Calibri"/>
                <a:cs typeface="Calibri"/>
                <a:sym typeface="Calibri"/>
              </a:rPr>
              <a:t> STEP: Be prepared</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Better safe than sorry! Start by placing the emergency phone numbers close to the phone and by gathering all necessary medical documents in a drawer near the door so you can have a quick access when this is necessary. Also, another idea is to have a small bag always prepared in a closet in which you will have the necessary clothes and necessary things for a hospitalization including all medical documents. Maybe it is also a good idea to write down even your address and your phone number as in times of great stress, people tend to block.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2</a:t>
            </a:r>
            <a:r>
              <a:rPr lang="en-US" sz="1200" baseline="30000" dirty="0">
                <a:solidFill>
                  <a:schemeClr val="dk1"/>
                </a:solidFill>
                <a:latin typeface="Calibri"/>
                <a:ea typeface="Calibri"/>
                <a:cs typeface="Calibri"/>
                <a:sym typeface="Calibri"/>
              </a:rPr>
              <a:t>nd</a:t>
            </a:r>
            <a:r>
              <a:rPr lang="en-US" sz="1200" dirty="0">
                <a:solidFill>
                  <a:schemeClr val="dk1"/>
                </a:solidFill>
                <a:latin typeface="Calibri"/>
                <a:ea typeface="Calibri"/>
                <a:cs typeface="Calibri"/>
                <a:sym typeface="Calibri"/>
              </a:rPr>
              <a:t> STEP: Stay calm</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The only person who can take action is you! This is why, it is important to take care of your well-being and to stay calm in emergency situations. Take deep breaths with your eyes closed, count to 10 and keep telling to yourself that you can handle the situation. Breathe deeply before you take action. Give yourself time to think before taking any action.</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extLst>
      <p:ext uri="{BB962C8B-B14F-4D97-AF65-F5344CB8AC3E}">
        <p14:creationId xmlns:p14="http://schemas.microsoft.com/office/powerpoint/2010/main" xmlns="" val="2336794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3</a:t>
            </a:r>
            <a:r>
              <a:rPr lang="en-US" sz="1200" baseline="30000" dirty="0">
                <a:solidFill>
                  <a:schemeClr val="dk1"/>
                </a:solidFill>
                <a:latin typeface="Calibri"/>
                <a:ea typeface="Calibri"/>
                <a:cs typeface="Calibri"/>
                <a:sym typeface="Calibri"/>
              </a:rPr>
              <a:t>rd</a:t>
            </a:r>
            <a:r>
              <a:rPr lang="en-US" sz="1200" dirty="0">
                <a:solidFill>
                  <a:schemeClr val="dk1"/>
                </a:solidFill>
                <a:latin typeface="Calibri"/>
                <a:ea typeface="Calibri"/>
                <a:cs typeface="Calibri"/>
                <a:sym typeface="Calibri"/>
              </a:rPr>
              <a:t> STEP: Communicating with emergency help</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Describe accurately and calmly the situation to the emergency service. Describe symptoms, if there is any pulse, if the person is conscious, if there is any bleeding and how long is in this situation. Give your name and full address (don’t forget name of doorbell and floor). Once you hang up the phone, stay close to the person in need and try to reassure him by saying that everything will be ok and help is on the way. </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4</a:t>
            </a:r>
            <a:r>
              <a:rPr lang="en-US" sz="1200" baseline="30000" dirty="0">
                <a:solidFill>
                  <a:schemeClr val="dk1"/>
                </a:solidFill>
                <a:latin typeface="Calibri"/>
                <a:ea typeface="Calibri"/>
                <a:cs typeface="Calibri"/>
                <a:sym typeface="Calibri"/>
              </a:rPr>
              <a:t>th</a:t>
            </a:r>
            <a:r>
              <a:rPr lang="en-US" sz="1200" dirty="0">
                <a:solidFill>
                  <a:schemeClr val="dk1"/>
                </a:solidFill>
                <a:latin typeface="Calibri"/>
                <a:ea typeface="Calibri"/>
                <a:cs typeface="Calibri"/>
                <a:sym typeface="Calibri"/>
              </a:rPr>
              <a:t> STEP: Try to look the situation as a whole</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If the person is conscious, you could ask him questions as “What is your name?” in order to understand his mental state. You should also try and maintain the person conscious as long as possible by rubbing gently their chest or pinching their earlobe or by touching their eyelids to see if they will open.</a:t>
            </a:r>
            <a:endParaRPr lang="en-US"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In any case, help is on its way and you have done the best you could! Try to stay positive and do not surrender to panic even if the situation changes rapidly. Soon a health care provider will be with you and will take over the situation professionally.</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extLst>
      <p:ext uri="{BB962C8B-B14F-4D97-AF65-F5344CB8AC3E}">
        <p14:creationId xmlns:p14="http://schemas.microsoft.com/office/powerpoint/2010/main" xmlns="" val="2573622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n-US" sz="1200" b="1" dirty="0">
                <a:latin typeface="Times New Roman" panose="02020603050405020304" pitchFamily="18" charset="0"/>
                <a:cs typeface="Times New Roman" panose="02020603050405020304" pitchFamily="18" charset="0"/>
              </a:rPr>
              <a:t>1. Before administering care to an ill or injured person, check the scene and the person. Size up the scene and form an initial impression.</a:t>
            </a:r>
            <a:endParaRPr lang="en-US" sz="1200" dirty="0">
              <a:latin typeface="Times New Roman" panose="02020603050405020304" pitchFamily="18" charset="0"/>
              <a:cs typeface="Times New Roman" panose="02020603050405020304" pitchFamily="18" charset="0"/>
            </a:endParaRPr>
          </a:p>
          <a:p>
            <a:pPr marL="0" indent="0" fontAlgn="base"/>
            <a:r>
              <a:rPr lang="en-US" sz="1200" dirty="0">
                <a:latin typeface="Times New Roman" panose="02020603050405020304" pitchFamily="18" charset="0"/>
                <a:cs typeface="Times New Roman" panose="02020603050405020304" pitchFamily="18" charset="0"/>
              </a:rPr>
              <a:t>Pause and looks at the scene and the person before responding. Answer the following questions:</a:t>
            </a:r>
          </a:p>
          <a:p>
            <a:pPr fontAlgn="base">
              <a:buFontTx/>
              <a:buChar char="-"/>
            </a:pPr>
            <a:r>
              <a:rPr lang="en-US" sz="1200" dirty="0">
                <a:latin typeface="Times New Roman" panose="02020603050405020304" pitchFamily="18" charset="0"/>
                <a:cs typeface="Times New Roman" panose="02020603050405020304" pitchFamily="18" charset="0"/>
              </a:rPr>
              <a:t>Is the scene safe to enter? What happened? Does the person have any life-threatening conditions, such as severe, life-threatening bleeding? Is anyone else available to help?</a:t>
            </a:r>
          </a:p>
          <a:p>
            <a:pPr marL="228600" indent="0" fontAlgn="base">
              <a:buFontTx/>
              <a:buNone/>
            </a:pPr>
            <a:endParaRPr lang="en-US" sz="1200" dirty="0">
              <a:latin typeface="Times New Roman" panose="02020603050405020304" pitchFamily="18" charset="0"/>
              <a:cs typeface="Times New Roman" panose="02020603050405020304" pitchFamily="18" charset="0"/>
            </a:endParaRPr>
          </a:p>
          <a:p>
            <a:pPr marL="0" indent="0" fontAlgn="base"/>
            <a:r>
              <a:rPr lang="en-US" sz="1200" b="1" dirty="0">
                <a:latin typeface="Times New Roman" panose="02020603050405020304" pitchFamily="18" charset="0"/>
                <a:cs typeface="Times New Roman" panose="02020603050405020304" pitchFamily="18" charset="0"/>
              </a:rPr>
              <a:t>2. If the Person is awake and Responsive and there is no severe life-threatening bleeding:</a:t>
            </a:r>
            <a:endParaRPr lang="en-US" sz="1200" dirty="0">
              <a:latin typeface="Times New Roman" panose="02020603050405020304" pitchFamily="18" charset="0"/>
              <a:cs typeface="Times New Roman" panose="02020603050405020304" pitchFamily="18" charset="0"/>
            </a:endParaRPr>
          </a:p>
          <a:p>
            <a:pPr marL="285750" indent="-285750" fontAlgn="base">
              <a:buFontTx/>
              <a:buChar char="-"/>
            </a:pPr>
            <a:r>
              <a:rPr lang="en-US" sz="1200" dirty="0">
                <a:latin typeface="Times New Roman" panose="02020603050405020304" pitchFamily="18" charset="0"/>
                <a:cs typeface="Times New Roman" panose="02020603050405020304" pitchFamily="18" charset="0"/>
              </a:rPr>
              <a:t>Obtain consent: Tell the person your name, describes type and level of training, states what you thinks is wrong and what you plans to do, and asks permission to provide care.</a:t>
            </a:r>
          </a:p>
          <a:p>
            <a:pPr marL="285750" indent="-285750" fontAlgn="base">
              <a:buFontTx/>
              <a:buChar char="-"/>
            </a:pPr>
            <a:r>
              <a:rPr lang="en-US" sz="1200" dirty="0">
                <a:latin typeface="Times New Roman" panose="02020603050405020304" pitchFamily="18" charset="0"/>
                <a:cs typeface="Times New Roman" panose="02020603050405020304" pitchFamily="18" charset="0"/>
              </a:rPr>
              <a:t>Call 166 (for Greece) or 112 (emergency number for all EE countries)</a:t>
            </a:r>
          </a:p>
          <a:p>
            <a:pPr marL="285750" indent="-285750" fontAlgn="base">
              <a:buFontTx/>
              <a:buChar char="-"/>
            </a:pPr>
            <a:r>
              <a:rPr lang="en-US" sz="1200" dirty="0">
                <a:latin typeface="Times New Roman" panose="02020603050405020304" pitchFamily="18" charset="0"/>
                <a:cs typeface="Times New Roman" panose="02020603050405020304" pitchFamily="18" charset="0"/>
              </a:rPr>
              <a:t>Talk and reassure the injured person.</a:t>
            </a:r>
          </a:p>
          <a:p>
            <a:pPr marL="285750" indent="-285750" fontAlgn="base">
              <a:buFontTx/>
              <a:buChar char="-"/>
            </a:pPr>
            <a:r>
              <a:rPr lang="en-US" sz="1200" dirty="0">
                <a:latin typeface="Times New Roman" panose="02020603050405020304" pitchFamily="18" charset="0"/>
                <a:cs typeface="Times New Roman" panose="02020603050405020304" pitchFamily="18" charset="0"/>
              </a:rPr>
              <a:t>Conduct a head-to-toe check: Check head and neck, shoulders, chest and abdomen, hips, legs and feet, arms and hands for signs of injury.</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extLst>
      <p:ext uri="{BB962C8B-B14F-4D97-AF65-F5344CB8AC3E}">
        <p14:creationId xmlns:p14="http://schemas.microsoft.com/office/powerpoint/2010/main" xmlns="" val="2510999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n-US" sz="1200" b="1" dirty="0">
                <a:latin typeface="Times New Roman" panose="02020603050405020304" pitchFamily="18" charset="0"/>
                <a:cs typeface="Times New Roman" panose="02020603050405020304" pitchFamily="18" charset="0"/>
              </a:rPr>
              <a:t>If the Person Appears Unresponsive:</a:t>
            </a:r>
            <a:endParaRPr lang="en-US" sz="1200" dirty="0">
              <a:latin typeface="Times New Roman" panose="02020603050405020304" pitchFamily="18" charset="0"/>
              <a:cs typeface="Times New Roman" panose="02020603050405020304" pitchFamily="18" charset="0"/>
            </a:endParaRPr>
          </a:p>
          <a:p>
            <a:pPr marL="0" indent="0" fontAlgn="base"/>
            <a:r>
              <a:rPr lang="en-US" sz="1200" dirty="0">
                <a:latin typeface="Times New Roman" panose="02020603050405020304" pitchFamily="18" charset="0"/>
                <a:cs typeface="Times New Roman" panose="02020603050405020304" pitchFamily="18" charset="0"/>
              </a:rPr>
              <a:t>Shout to get the person’s attention, using the person’s name if it is known. If there is no response, tap the person’s shoulder (if the person is an adult or child) and shout again, while checking for normal breathing. Check for Responsiveness and breathing for no more than 5-10 seconds.</a:t>
            </a:r>
          </a:p>
          <a:p>
            <a:pPr marL="0" indent="0" fontAlgn="base"/>
            <a:r>
              <a:rPr lang="en-US" sz="1200" b="1" dirty="0">
                <a:latin typeface="Times New Roman" panose="02020603050405020304" pitchFamily="18" charset="0"/>
                <a:cs typeface="Times New Roman" panose="02020603050405020304" pitchFamily="18" charset="0"/>
              </a:rPr>
              <a:t>If the person is breathing:</a:t>
            </a:r>
            <a:endParaRPr lang="en-US" sz="1200" dirty="0">
              <a:latin typeface="Times New Roman" panose="02020603050405020304" pitchFamily="18" charset="0"/>
              <a:cs typeface="Times New Roman" panose="02020603050405020304" pitchFamily="18" charset="0"/>
            </a:endParaRPr>
          </a:p>
          <a:p>
            <a:pPr fontAlgn="base"/>
            <a:r>
              <a:rPr lang="en-US" sz="1200" dirty="0">
                <a:latin typeface="Times New Roman" panose="02020603050405020304" pitchFamily="18" charset="0"/>
                <a:cs typeface="Times New Roman" panose="02020603050405020304" pitchFamily="18" charset="0"/>
              </a:rPr>
              <a:t>- Proceed with gathering information using simple questions</a:t>
            </a:r>
          </a:p>
          <a:p>
            <a:pPr fontAlgn="base"/>
            <a:r>
              <a:rPr lang="en-US" sz="1200" dirty="0">
                <a:latin typeface="Times New Roman" panose="02020603050405020304" pitchFamily="18" charset="0"/>
                <a:cs typeface="Times New Roman" panose="02020603050405020304" pitchFamily="18" charset="0"/>
              </a:rPr>
              <a:t>- Conduct a head-to-toe check.</a:t>
            </a:r>
          </a:p>
          <a:p>
            <a:pPr fontAlgn="base">
              <a:buFontTx/>
              <a:buChar char="-"/>
            </a:pPr>
            <a:r>
              <a:rPr lang="en-US" sz="1200" dirty="0">
                <a:latin typeface="Times New Roman" panose="02020603050405020304" pitchFamily="18" charset="0"/>
                <a:cs typeface="Times New Roman" panose="02020603050405020304" pitchFamily="18" charset="0"/>
              </a:rPr>
              <a:t>Roll the person onto his/her side into a recovery position if there are no obvious signs of injury.</a:t>
            </a:r>
          </a:p>
          <a:p>
            <a:pPr marL="0" indent="0" fontAlgn="base">
              <a:buFontTx/>
              <a:buNone/>
            </a:pPr>
            <a:r>
              <a:rPr lang="en-US" sz="1200" b="1" dirty="0">
                <a:solidFill>
                  <a:srgbClr val="333333"/>
                </a:solidFill>
                <a:latin typeface="Times New Roman" panose="02020603050405020304" pitchFamily="18" charset="0"/>
                <a:cs typeface="Times New Roman" panose="02020603050405020304" pitchFamily="18" charset="0"/>
              </a:rPr>
              <a:t>If the person is NOT breathing:</a:t>
            </a:r>
            <a:endParaRPr lang="en-US" sz="1200" dirty="0">
              <a:solidFill>
                <a:srgbClr val="333333"/>
              </a:solidFill>
              <a:latin typeface="Times New Roman" panose="02020603050405020304" pitchFamily="18" charset="0"/>
              <a:cs typeface="Times New Roman" panose="02020603050405020304" pitchFamily="18" charset="0"/>
            </a:endParaRPr>
          </a:p>
          <a:p>
            <a:pPr fontAlgn="base"/>
            <a:r>
              <a:rPr lang="en-US" sz="1200" dirty="0">
                <a:solidFill>
                  <a:srgbClr val="333333"/>
                </a:solidFill>
                <a:latin typeface="Times New Roman" panose="02020603050405020304" pitchFamily="18" charset="0"/>
                <a:cs typeface="Times New Roman" panose="02020603050405020304" pitchFamily="18" charset="0"/>
              </a:rPr>
              <a:t>- Ensure that the person is face-up on a firm, flat surface such as the floor.</a:t>
            </a:r>
          </a:p>
          <a:p>
            <a:pPr fontAlgn="base"/>
            <a:r>
              <a:rPr lang="en-US" sz="1200" dirty="0">
                <a:solidFill>
                  <a:srgbClr val="333333"/>
                </a:solidFill>
                <a:latin typeface="Times New Roman" panose="02020603050405020304" pitchFamily="18" charset="0"/>
                <a:cs typeface="Times New Roman" panose="02020603050405020304" pitchFamily="18" charset="0"/>
              </a:rPr>
              <a:t>- Wait for help</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extLst>
      <p:ext uri="{BB962C8B-B14F-4D97-AF65-F5344CB8AC3E}">
        <p14:creationId xmlns:p14="http://schemas.microsoft.com/office/powerpoint/2010/main" xmlns="" val="1330722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Be sure that the person has no spinal injury</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With the person lying on their back, kneel on the floor at their side.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Extend the arm nearest you at a right angle to their body with their palm facing up.</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Take the other arm and fold it so the back of their hand rests on the cheek closest to you, and hold it in place.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Use your free hand to bend the person's knee farthest from you to a right angle.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Carefully roll the person onto their side by pulling on the bent knee.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Their bent arm should be supporting the head, and their extended arm will stop you rolling them too far.</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Make sure their bent leg is at a right angle.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Open their airway by gently tilting their head back and lifting their chin, and check that nothing is blocking their airway.</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Stay with the person and monitor their condition until help arrives.</a:t>
            </a:r>
            <a:endParaRPr dirty="0"/>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8</a:t>
            </a:fld>
            <a:endParaRPr/>
          </a:p>
        </p:txBody>
      </p:sp>
    </p:spTree>
    <p:extLst>
      <p:ext uri="{BB962C8B-B14F-4D97-AF65-F5344CB8AC3E}">
        <p14:creationId xmlns:p14="http://schemas.microsoft.com/office/powerpoint/2010/main" xmlns="" val="402559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Now that you have understood the method, let’s watch it on a video…</a:t>
            </a:r>
            <a:endParaRPr/>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9</a:t>
            </a:fld>
            <a:endParaRPr/>
          </a:p>
        </p:txBody>
      </p:sp>
    </p:spTree>
    <p:extLst>
      <p:ext uri="{BB962C8B-B14F-4D97-AF65-F5344CB8AC3E}">
        <p14:creationId xmlns:p14="http://schemas.microsoft.com/office/powerpoint/2010/main" xmlns="" val="991860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qqxr94ivoL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nhs.uk/conditions/first-aid/recovery-posi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youtube.com/watch?v=DXafn3jSzG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639886" y="4796949"/>
            <a:ext cx="4270849"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MODULE 1</a:t>
            </a:r>
            <a:endParaRPr sz="32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I</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dentifying Emergency steps</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96496" y="1572786"/>
            <a:ext cx="8773207" cy="4493497"/>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Sit down as comfortably as possible and close your eyes.</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Put your hand palm over your stomach, in such a way that you can understand the diaphragm that goes up and down in every inhalation and exhalation</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Inspire air from the nose, deeply and slowly, by inflating your belly outward (can count slowly up to 4 on inhalation)</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Hold the air briefly (can count slowly up to 2)</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Expire slowly from the mouth all the inhaled air (count slowly up to 6)</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Repeat all the previous steps 5 times.</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After the 5 repetitions, relax for a minute and try slowly to come back to what you are doing.</a:t>
            </a:r>
            <a:endParaRPr sz="2200" dirty="0">
              <a:latin typeface="Times New Roman" panose="02020603050405020304" pitchFamily="18" charset="0"/>
              <a:cs typeface="Times New Roman" panose="02020603050405020304" pitchFamily="18" charset="0"/>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It is useful to do this breathing technique twice per day.</a:t>
            </a:r>
            <a:endParaRPr sz="2200" dirty="0">
              <a:latin typeface="Times New Roman" panose="02020603050405020304" pitchFamily="18" charset="0"/>
              <a:cs typeface="Times New Roman" panose="02020603050405020304" pitchFamily="18" charset="0"/>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You can also do diaphragmatic breathing when you are lying down</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8" name="Google Shape;138;p8"/>
          <p:cNvSpPr txBox="1"/>
          <p:nvPr/>
        </p:nvSpPr>
        <p:spPr>
          <a:xfrm>
            <a:off x="576603" y="473412"/>
            <a:ext cx="8382000"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How to stay calm: Diaphragmatic breathing </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911106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267744" y="2708920"/>
            <a:ext cx="55983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Calibri"/>
                <a:ea typeface="Calibri"/>
                <a:cs typeface="Calibri"/>
                <a:sym typeface="Calibri"/>
                <a:hlinkClick r:id="rId4"/>
              </a:rPr>
              <a:t>https://www.youtube.com/watch?v=qqxr94ivoL4</a:t>
            </a:r>
            <a:endParaRPr sz="1800">
              <a:solidFill>
                <a:schemeClr val="dk1"/>
              </a:solidFill>
              <a:latin typeface="Calibri"/>
              <a:ea typeface="Calibri"/>
              <a:cs typeface="Calibri"/>
              <a:sym typeface="Calibri"/>
            </a:endParaRPr>
          </a:p>
        </p:txBody>
      </p:sp>
      <p:sp>
        <p:nvSpPr>
          <p:cNvPr id="145" name="Google Shape;145;p9"/>
          <p:cNvSpPr txBox="1"/>
          <p:nvPr/>
        </p:nvSpPr>
        <p:spPr>
          <a:xfrm>
            <a:off x="1960881" y="1865144"/>
            <a:ext cx="5730382"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Let’s watch a video concerning the technique</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10"/>
          <p:cNvSpPr txBox="1"/>
          <p:nvPr/>
        </p:nvSpPr>
        <p:spPr>
          <a:xfrm>
            <a:off x="1907704" y="5013176"/>
            <a:ext cx="612828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chemeClr val="dk1"/>
                </a:solidFill>
                <a:latin typeface="Calibri"/>
                <a:ea typeface="Calibri"/>
                <a:cs typeface="Calibri"/>
                <a:sym typeface="Calibri"/>
              </a:rPr>
              <a:t>THANK YOU FOR YOUR ATTENTION!</a:t>
            </a:r>
            <a:endParaRPr sz="32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txBox="1"/>
          <p:nvPr/>
        </p:nvSpPr>
        <p:spPr>
          <a:xfrm>
            <a:off x="370793" y="1947381"/>
            <a:ext cx="8773207" cy="3477835"/>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What do you consider as an emergency situation?</a:t>
            </a:r>
            <a:endParaRPr sz="22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Have you ever dealt with an emergency situation?</a:t>
            </a:r>
            <a:endParaRPr sz="22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How did you react?</a:t>
            </a:r>
            <a:endParaRPr sz="2200" dirty="0">
              <a:latin typeface="Times New Roman" panose="02020603050405020304" pitchFamily="18" charset="0"/>
              <a:cs typeface="Times New Roman" panose="02020603050405020304" pitchFamily="18" charset="0"/>
            </a:endParaRPr>
          </a:p>
          <a:p>
            <a:pPr marL="342900" marR="0" lvl="0" indent="-203200" algn="l" rtl="0">
              <a:spcBef>
                <a:spcPts val="0"/>
              </a:spcBef>
              <a:spcAft>
                <a:spcPts val="0"/>
              </a:spcAft>
              <a:buClr>
                <a:schemeClr val="dk1"/>
              </a:buClr>
              <a:buSzPts val="22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What is the feeling you have from your experience? </a:t>
            </a:r>
          </a:p>
          <a:p>
            <a:pPr marL="342900" marR="0" lvl="0" indent="-342900" algn="l" rtl="0">
              <a:spcBef>
                <a:spcPts val="0"/>
              </a:spcBef>
              <a:spcAft>
                <a:spcPts val="0"/>
              </a:spcAft>
              <a:buClr>
                <a:schemeClr val="dk1"/>
              </a:buClr>
              <a:buSzPts val="2200"/>
              <a:buFont typeface="Noto Sans Symbols"/>
              <a:buChar char="❖"/>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Did you have any feedback from your patient concerning his feelings</a:t>
            </a:r>
            <a:endParaRPr sz="22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or thoughts of dealing with the situation?</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96" name="Google Shape;96;p2"/>
          <p:cNvSpPr txBox="1"/>
          <p:nvPr/>
        </p:nvSpPr>
        <p:spPr>
          <a:xfrm>
            <a:off x="2339752" y="452378"/>
            <a:ext cx="478220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Introduction to the topic</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1"/>
        <p:cNvGrpSpPr/>
        <p:nvPr/>
      </p:nvGrpSpPr>
      <p:grpSpPr>
        <a:xfrm>
          <a:off x="0" y="0"/>
          <a:ext cx="0" cy="0"/>
          <a:chOff x="0" y="0"/>
          <a:chExt cx="0" cy="0"/>
        </a:xfrm>
      </p:grpSpPr>
      <p:sp>
        <p:nvSpPr>
          <p:cNvPr id="102" name="Google Shape;102;p3"/>
          <p:cNvSpPr txBox="1"/>
          <p:nvPr/>
        </p:nvSpPr>
        <p:spPr>
          <a:xfrm>
            <a:off x="185396" y="1751370"/>
            <a:ext cx="8773207" cy="483205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Serious, unexpected and often life-threatening situation which requires an immediate action, such as:</a:t>
            </a:r>
            <a:endParaRPr sz="2200" dirty="0">
              <a:latin typeface="Times New Roman" panose="02020603050405020304" pitchFamily="18" charset="0"/>
              <a:cs typeface="Times New Roman" panose="02020603050405020304" pitchFamily="18" charset="0"/>
            </a:endParaRPr>
          </a:p>
          <a:p>
            <a:pPr marL="342900" marR="0" lvl="0" indent="-215900" algn="l" rtl="0">
              <a:spcBef>
                <a:spcPts val="0"/>
              </a:spcBef>
              <a:spcAft>
                <a:spcPts val="0"/>
              </a:spcAft>
              <a:buClr>
                <a:schemeClr val="dk1"/>
              </a:buClr>
              <a:buSzPts val="20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Bleeding</a:t>
            </a: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a:t>
            </a:r>
          </a:p>
          <a:p>
            <a:pPr marR="0" lvl="0" algn="l" rtl="0">
              <a:spcBef>
                <a:spcPts val="0"/>
              </a:spcBef>
              <a:spcAft>
                <a:spcPts val="0"/>
              </a:spcAft>
              <a:buClr>
                <a:schemeClr val="dk1"/>
              </a:buClr>
              <a:buSzPts val="2000"/>
            </a:pPr>
            <a:endPar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Heart attack </a:t>
            </a:r>
          </a:p>
          <a:p>
            <a:pPr marR="0" lvl="0" algn="l" rtl="0">
              <a:spcBef>
                <a:spcPts val="0"/>
              </a:spcBef>
              <a:spcAft>
                <a:spcPts val="0"/>
              </a:spcAft>
              <a:buClr>
                <a:schemeClr val="dk1"/>
              </a:buClr>
              <a:buSzPts val="2000"/>
            </a:pP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Stroke</a:t>
            </a: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Breathing difficulties</a:t>
            </a: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Epileptic seizures</a:t>
            </a: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endParaRPr>
          </a:p>
          <a:p>
            <a:pPr marL="342900" marR="0" lvl="0" indent="-342900" algn="l" rtl="0">
              <a:spcBef>
                <a:spcPts val="0"/>
              </a:spcBef>
              <a:spcAft>
                <a:spcPts val="0"/>
              </a:spcAft>
              <a:buClr>
                <a:schemeClr val="dk1"/>
              </a:buClr>
              <a:buSzPts val="2000"/>
              <a:buFont typeface="Noto Sans Symbols"/>
              <a:buChar char="▪"/>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Severe pain</a:t>
            </a:r>
            <a:endParaRPr sz="2200" dirty="0">
              <a:latin typeface="Times New Roman" panose="02020603050405020304" pitchFamily="18" charset="0"/>
              <a:cs typeface="Times New Roman" panose="02020603050405020304" pitchFamily="18" charset="0"/>
            </a:endParaRPr>
          </a:p>
        </p:txBody>
      </p:sp>
      <p:sp>
        <p:nvSpPr>
          <p:cNvPr id="103" name="Google Shape;103;p3"/>
          <p:cNvSpPr txBox="1"/>
          <p:nvPr/>
        </p:nvSpPr>
        <p:spPr>
          <a:xfrm>
            <a:off x="2339752" y="401578"/>
            <a:ext cx="4697376"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Definition of emergency</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62842" y="1412776"/>
            <a:ext cx="8983743" cy="246217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STEP 1: BE PREPARED</a:t>
            </a:r>
            <a:endParaRPr sz="22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Place the emergency phone numbers close to the phone </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Gather all necessary medical documents in a drawer near the door</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Have a bag always prepared in a closet with necessary things for a hospitalization</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Write down even your address and your phone number </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10" name="Google Shape;110;p4"/>
          <p:cNvSpPr txBox="1"/>
          <p:nvPr/>
        </p:nvSpPr>
        <p:spPr>
          <a:xfrm>
            <a:off x="2047652" y="358449"/>
            <a:ext cx="6461348"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To think before an emergency</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4052748"/>
            <a:ext cx="8983743" cy="2123658"/>
          </a:xfrm>
          <a:prstGeom prst="rect">
            <a:avLst/>
          </a:prstGeom>
        </p:spPr>
        <p:txBody>
          <a:bodyPr wrap="square">
            <a:spAutoFit/>
          </a:bodyPr>
          <a:lstStyle/>
          <a:p>
            <a:pPr lvl="0" algn="ctr"/>
            <a:r>
              <a:rPr lang="en-US" sz="2200" b="1" u="sng" dirty="0">
                <a:latin typeface="Times New Roman" panose="02020603050405020304" pitchFamily="18" charset="0"/>
                <a:ea typeface="Calibri"/>
                <a:cs typeface="Times New Roman" panose="02020603050405020304" pitchFamily="18" charset="0"/>
                <a:sym typeface="Calibri"/>
              </a:rPr>
              <a:t>STEP 2: STAY CALM</a:t>
            </a:r>
            <a:endParaRPr lang="en-US" sz="2200" dirty="0">
              <a:latin typeface="Times New Roman" panose="02020603050405020304" pitchFamily="18" charset="0"/>
              <a:cs typeface="Times New Roman" panose="02020603050405020304" pitchFamily="18" charset="0"/>
            </a:endParaRPr>
          </a:p>
          <a:p>
            <a:pPr lvl="0"/>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000"/>
              <a:buFont typeface="Noto Sans Symbols"/>
              <a:buChar char="▪"/>
            </a:pPr>
            <a:r>
              <a:rPr lang="en-US" sz="2200" dirty="0">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1"/>
                  </a:ext>
                </a:extLst>
              </a:rPr>
              <a:t>Only</a:t>
            </a:r>
            <a:r>
              <a:rPr lang="en-US" sz="2200" dirty="0">
                <a:latin typeface="Times New Roman" panose="02020603050405020304" pitchFamily="18" charset="0"/>
                <a:ea typeface="Calibri"/>
                <a:cs typeface="Times New Roman" panose="02020603050405020304" pitchFamily="18" charset="0"/>
                <a:sym typeface="Calibri"/>
              </a:rPr>
              <a:t> person to take action is you!</a:t>
            </a:r>
            <a:r>
              <a:rPr lang="en-US" sz="2200" dirty="0">
                <a:latin typeface="Times New Roman" panose="02020603050405020304" pitchFamily="18" charset="0"/>
                <a:ea typeface="Calibri"/>
                <a:cs typeface="Times New Roman" panose="02020603050405020304" pitchFamily="18" charset="0"/>
              </a:rPr>
              <a:t> T</a:t>
            </a:r>
            <a:r>
              <a:rPr lang="en-US" sz="2200" dirty="0">
                <a:latin typeface="Times New Roman" panose="02020603050405020304" pitchFamily="18" charset="0"/>
                <a:ea typeface="Calibri"/>
                <a:cs typeface="Times New Roman" panose="02020603050405020304" pitchFamily="18" charset="0"/>
                <a:sym typeface="Calibri"/>
              </a:rPr>
              <a:t>ake care of your well-being!</a:t>
            </a:r>
            <a:endParaRPr lang="en-US" sz="2200" dirty="0">
              <a:latin typeface="Times New Roman" panose="02020603050405020304" pitchFamily="18" charset="0"/>
              <a:ea typeface="Calibri"/>
              <a:cs typeface="Times New Roman" panose="02020603050405020304" pitchFamily="18" charset="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2"/>
                </a:ext>
              </a:extLst>
            </a:endParaRPr>
          </a:p>
          <a:p>
            <a:pPr marL="342900" lvl="0" indent="-342900">
              <a:buSzPts val="2000"/>
              <a:buFont typeface="Noto Sans Symbols"/>
              <a:buChar char="▪"/>
            </a:pPr>
            <a:r>
              <a:rPr lang="en-US" sz="2200" dirty="0">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3"/>
                  </a:ext>
                </a:extLst>
              </a:rPr>
              <a:t>Take deep breaths and keep telling that you can handle the situation. </a:t>
            </a:r>
            <a:endParaRPr lang="en-US" sz="2200" dirty="0">
              <a:latin typeface="Times New Roman" panose="02020603050405020304" pitchFamily="18" charset="0"/>
              <a:ea typeface="Calibri"/>
              <a:cs typeface="Times New Roman" panose="02020603050405020304" pitchFamily="18" charset="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3"/>
                </a:ext>
              </a:extLst>
            </a:endParaRPr>
          </a:p>
          <a:p>
            <a:pPr marL="342900" lvl="0" indent="-342900">
              <a:buSzPts val="2000"/>
              <a:buFont typeface="Noto Sans Symbols"/>
              <a:buChar char="▪"/>
            </a:pPr>
            <a:r>
              <a:rPr lang="en-US" sz="2200" dirty="0">
                <a:latin typeface="Times New Roman" panose="02020603050405020304" pitchFamily="18" charset="0"/>
                <a:ea typeface="Calibri"/>
                <a:cs typeface="Times New Roman" panose="02020603050405020304" pitchFamily="18" charset="0"/>
                <a:sym typeface="Calibri"/>
              </a:rPr>
              <a:t>Breath deeply before you take action. </a:t>
            </a:r>
            <a:endParaRPr lang="en-US" sz="2200" dirty="0">
              <a:latin typeface="Times New Roman" panose="02020603050405020304" pitchFamily="18" charset="0"/>
              <a:ea typeface="Calibri"/>
              <a:cs typeface="Times New Roman" panose="02020603050405020304" pitchFamily="18" charset="0"/>
            </a:endParaRPr>
          </a:p>
          <a:p>
            <a:pPr marL="342900" lvl="0" indent="-342900">
              <a:buSzPts val="2000"/>
              <a:buFont typeface="Noto Sans Symbols"/>
              <a:buChar char="▪"/>
            </a:pPr>
            <a:r>
              <a:rPr lang="en-US" sz="2200" dirty="0">
                <a:latin typeface="Times New Roman" panose="02020603050405020304" pitchFamily="18" charset="0"/>
                <a:ea typeface="Calibri"/>
                <a:cs typeface="Times New Roman" panose="02020603050405020304" pitchFamily="18" charset="0"/>
                <a:sym typeface="Calibri"/>
              </a:rPr>
              <a:t>Give yourself time to think before taking any action.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62842" y="1412776"/>
            <a:ext cx="8983743" cy="2800726"/>
          </a:xfrm>
          <a:prstGeom prst="rect">
            <a:avLst/>
          </a:prstGeom>
          <a:noFill/>
          <a:ln>
            <a:noFill/>
          </a:ln>
        </p:spPr>
        <p:txBody>
          <a:bodyPr spcFirstLastPara="1" wrap="square" lIns="91425" tIns="45700" rIns="91425" bIns="45700" anchor="t" anchorCtr="0">
            <a:spAutoFit/>
          </a:bodyPr>
          <a:lstStyle/>
          <a:p>
            <a:pPr lvl="0" algn="ct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STEP 3: </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4"/>
                  </a:ext>
                </a:extLst>
              </a:rPr>
              <a:t>COMMUNICATING WITH EMERGENCY HELP</a:t>
            </a:r>
            <a:endParaRPr sz="22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5"/>
                  </a:ext>
                </a:extLst>
              </a:rPr>
              <a:t>Describe accurately and calmly the situation </a:t>
            </a: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0"/>
                  </a:ext>
                </a:extLst>
              </a:rPr>
              <a:t>if there is any pulse</a:t>
            </a:r>
            <a:endParaRPr lang="en-US" sz="2200" dirty="0">
              <a:latin typeface="Times New Roman" panose="02020603050405020304" pitchFamily="18" charset="0"/>
              <a:cs typeface="Times New Roman" panose="02020603050405020304" pitchFamily="18" charset="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1"/>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2"/>
                  </a:ext>
                </a:extLst>
              </a:rPr>
              <a:t> if the person is conscious </a:t>
            </a:r>
            <a:endParaRPr lang="en-US" sz="2200" dirty="0">
              <a:latin typeface="Times New Roman" panose="02020603050405020304" pitchFamily="18" charset="0"/>
              <a:cs typeface="Times New Roman" panose="02020603050405020304" pitchFamily="18" charset="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3"/>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4"/>
                  </a:ext>
                </a:extLst>
              </a:rPr>
              <a:t> if there is any bleeding </a:t>
            </a:r>
            <a:endParaRPr lang="en-US" sz="2200" dirty="0">
              <a:latin typeface="Times New Roman" panose="02020603050405020304" pitchFamily="18" charset="0"/>
              <a:cs typeface="Times New Roman" panose="02020603050405020304" pitchFamily="18" charset="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5"/>
                </a:ext>
              </a:extLst>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6"/>
                  </a:ext>
                </a:extLst>
              </a:rPr>
              <a:t> how long is in this situation</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Give your name and full address </a:t>
            </a:r>
            <a:endParaRPr lang="en-US" sz="2200" dirty="0">
              <a:latin typeface="Times New Roman" panose="02020603050405020304" pitchFamily="18" charset="0"/>
              <a:ea typeface="Calibri"/>
              <a:cs typeface="Times New Roman" panose="02020603050405020304" pitchFamily="18" charset="0"/>
            </a:endParaRPr>
          </a:p>
          <a:p>
            <a:pPr marL="342900" lvl="0" indent="-34290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Stay close to the person in need and say </a:t>
            </a:r>
            <a:r>
              <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7"/>
                  </a:ext>
                </a:extLst>
              </a:rPr>
              <a:t>that help is on the way</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10" name="Google Shape;110;p4"/>
          <p:cNvSpPr txBox="1"/>
          <p:nvPr/>
        </p:nvSpPr>
        <p:spPr>
          <a:xfrm>
            <a:off x="1819052" y="463038"/>
            <a:ext cx="6461348"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To think before an emergency</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4363123"/>
            <a:ext cx="8983743" cy="2123658"/>
          </a:xfrm>
          <a:prstGeom prst="rect">
            <a:avLst/>
          </a:prstGeom>
        </p:spPr>
        <p:txBody>
          <a:bodyPr wrap="square">
            <a:spAutoFit/>
          </a:bodyPr>
          <a:lstStyle/>
          <a:p>
            <a:pPr lvl="0" algn="ct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STEP 4: LOOK THE SITUATION AS A WHOLE</a:t>
            </a:r>
            <a:endParaRPr lang="en-US" sz="2200" dirty="0">
              <a:latin typeface="Times New Roman" panose="02020603050405020304" pitchFamily="18" charset="0"/>
              <a:cs typeface="Times New Roman" panose="02020603050405020304" pitchFamily="18" charset="0"/>
            </a:endParaRPr>
          </a:p>
          <a:p>
            <a:pPr lvl="0"/>
            <a:endParaRPr lang="en-US" sz="2200" dirty="0">
              <a:latin typeface="Times New Roman" panose="02020603050405020304" pitchFamily="18" charset="0"/>
              <a:ea typeface="Calibri"/>
              <a:cs typeface="Times New Roman" panose="02020603050405020304" pitchFamily="18" charset="0"/>
              <a:sym typeface="Calibri"/>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Try to maintain the person conscious as long as possible by </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rubbing gently their chest</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pinching their earlobe </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by touching their eyelids to see if they will open.</a:t>
            </a:r>
          </a:p>
        </p:txBody>
      </p:sp>
    </p:spTree>
    <p:extLst>
      <p:ext uri="{BB962C8B-B14F-4D97-AF65-F5344CB8AC3E}">
        <p14:creationId xmlns:p14="http://schemas.microsoft.com/office/powerpoint/2010/main" xmlns="" val="72393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273378" y="1549659"/>
            <a:ext cx="8773207" cy="1785064"/>
          </a:xfrm>
          <a:prstGeom prst="rect">
            <a:avLst/>
          </a:prstGeom>
          <a:noFill/>
          <a:ln>
            <a:noFill/>
          </a:ln>
        </p:spPr>
        <p:txBody>
          <a:bodyPr spcFirstLastPara="1" wrap="square" lIns="91425" tIns="45700" rIns="91425" bIns="45700" anchor="t" anchorCtr="0">
            <a:spAutoFit/>
          </a:bodyPr>
          <a:lstStyle/>
          <a:p>
            <a:pPr fontAlgn="base"/>
            <a:r>
              <a:rPr lang="en-US" sz="2200" b="1" dirty="0">
                <a:latin typeface="Times New Roman" panose="02020603050405020304" pitchFamily="18" charset="0"/>
                <a:cs typeface="Times New Roman" panose="02020603050405020304" pitchFamily="18" charset="0"/>
              </a:rPr>
              <a:t>1. Before administering care to an ill or injured person, check the scene and the person. Size up the scene and form an initial impression.</a:t>
            </a:r>
            <a:endParaRPr lang="en-US" sz="2200" dirty="0">
              <a:latin typeface="Times New Roman" panose="02020603050405020304" pitchFamily="18" charset="0"/>
              <a:cs typeface="Times New Roman" panose="02020603050405020304" pitchFamily="18" charset="0"/>
            </a:endParaRPr>
          </a:p>
          <a:p>
            <a:pPr fontAlgn="base"/>
            <a:r>
              <a:rPr lang="en-US" sz="2200" dirty="0">
                <a:latin typeface="Times New Roman" panose="02020603050405020304" pitchFamily="18" charset="0"/>
                <a:cs typeface="Times New Roman" panose="02020603050405020304" pitchFamily="18" charset="0"/>
              </a:rPr>
              <a:t> Is the scene safe to enter? What happened? Does the person have any life-threatening conditions, such as severe, life-threatening bleeding? Is anyone else available to help?</a:t>
            </a:r>
          </a:p>
        </p:txBody>
      </p:sp>
      <p:sp>
        <p:nvSpPr>
          <p:cNvPr id="110" name="Google Shape;110;p4"/>
          <p:cNvSpPr txBox="1"/>
          <p:nvPr/>
        </p:nvSpPr>
        <p:spPr>
          <a:xfrm>
            <a:off x="2288952" y="432543"/>
            <a:ext cx="526887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Dealing with an emergency</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3640078"/>
            <a:ext cx="8983743" cy="2462213"/>
          </a:xfrm>
          <a:prstGeom prst="rect">
            <a:avLst/>
          </a:prstGeom>
        </p:spPr>
        <p:txBody>
          <a:bodyPr wrap="square">
            <a:spAutoFit/>
          </a:bodyPr>
          <a:lstStyle/>
          <a:p>
            <a:pPr fontAlgn="base"/>
            <a:r>
              <a:rPr lang="en-US" sz="2200" b="1" dirty="0">
                <a:latin typeface="Times New Roman" panose="02020603050405020304" pitchFamily="18" charset="0"/>
                <a:cs typeface="Times New Roman" panose="02020603050405020304" pitchFamily="18" charset="0"/>
              </a:rPr>
              <a:t>2. If the Person is awake and Responsive and there is no severe life-threatening bleeding:</a:t>
            </a:r>
            <a:endParaRPr lang="en-US" sz="2200" dirty="0">
              <a:latin typeface="Times New Roman" panose="02020603050405020304" pitchFamily="18" charset="0"/>
              <a:cs typeface="Times New Roman" panose="02020603050405020304" pitchFamily="18" charset="0"/>
            </a:endParaRPr>
          </a:p>
          <a:p>
            <a:pPr marL="285750" indent="-285750" fontAlgn="base">
              <a:buFontTx/>
              <a:buChar char="-"/>
            </a:pPr>
            <a:r>
              <a:rPr lang="en-US" sz="2200" dirty="0">
                <a:latin typeface="Times New Roman" panose="02020603050405020304" pitchFamily="18" charset="0"/>
                <a:cs typeface="Times New Roman" panose="02020603050405020304" pitchFamily="18" charset="0"/>
              </a:rPr>
              <a:t>Tell the person your name, state what you think is wrong and what you plan to do</a:t>
            </a:r>
          </a:p>
          <a:p>
            <a:pPr marL="285750" indent="-285750" fontAlgn="base">
              <a:buFontTx/>
              <a:buChar char="-"/>
            </a:pPr>
            <a:r>
              <a:rPr lang="en-US" sz="2200" dirty="0">
                <a:latin typeface="Times New Roman" panose="02020603050405020304" pitchFamily="18" charset="0"/>
                <a:cs typeface="Times New Roman" panose="02020603050405020304" pitchFamily="18" charset="0"/>
              </a:rPr>
              <a:t>Call 166 (for Greece) or 112 (emergency number for all EE countries)</a:t>
            </a:r>
          </a:p>
          <a:p>
            <a:pPr marL="285750" indent="-285750" fontAlgn="base">
              <a:buFontTx/>
              <a:buChar char="-"/>
            </a:pPr>
            <a:r>
              <a:rPr lang="en-US" sz="2200" dirty="0">
                <a:latin typeface="Times New Roman" panose="02020603050405020304" pitchFamily="18" charset="0"/>
                <a:cs typeface="Times New Roman" panose="02020603050405020304" pitchFamily="18" charset="0"/>
              </a:rPr>
              <a:t>Talk and reassure the injured person.</a:t>
            </a:r>
          </a:p>
          <a:p>
            <a:pPr marL="285750" indent="-285750" fontAlgn="base">
              <a:buFontTx/>
              <a:buChar char="-"/>
            </a:pPr>
            <a:r>
              <a:rPr lang="en-US" sz="2200" dirty="0">
                <a:latin typeface="Times New Roman" panose="02020603050405020304" pitchFamily="18" charset="0"/>
                <a:cs typeface="Times New Roman" panose="02020603050405020304" pitchFamily="18" charset="0"/>
              </a:rPr>
              <a:t>Conduct a head-to-toe check.</a:t>
            </a:r>
          </a:p>
        </p:txBody>
      </p:sp>
      <p:sp>
        <p:nvSpPr>
          <p:cNvPr id="3" name="Ορθογώνιο 2">
            <a:extLst>
              <a:ext uri="{FF2B5EF4-FFF2-40B4-BE49-F238E27FC236}">
                <a16:creationId xmlns:a16="http://schemas.microsoft.com/office/drawing/2014/main" xmlns="" id="{070AA34D-C50E-4E7D-88CD-04FD91C9838A}"/>
              </a:ext>
            </a:extLst>
          </p:cNvPr>
          <p:cNvSpPr/>
          <p:nvPr/>
        </p:nvSpPr>
        <p:spPr>
          <a:xfrm>
            <a:off x="273378" y="6146036"/>
            <a:ext cx="5987722"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Tree>
    <p:extLst>
      <p:ext uri="{BB962C8B-B14F-4D97-AF65-F5344CB8AC3E}">
        <p14:creationId xmlns:p14="http://schemas.microsoft.com/office/powerpoint/2010/main" xmlns="" val="344531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185396" y="1526967"/>
            <a:ext cx="8773207" cy="1446509"/>
          </a:xfrm>
          <a:prstGeom prst="rect">
            <a:avLst/>
          </a:prstGeom>
          <a:noFill/>
          <a:ln>
            <a:noFill/>
          </a:ln>
        </p:spPr>
        <p:txBody>
          <a:bodyPr spcFirstLastPara="1" wrap="square" lIns="91425" tIns="45700" rIns="91425" bIns="45700" anchor="t" anchorCtr="0">
            <a:spAutoFit/>
          </a:bodyPr>
          <a:lstStyle/>
          <a:p>
            <a:pPr fontAlgn="base"/>
            <a:r>
              <a:rPr lang="en-US" sz="2200" b="1" dirty="0">
                <a:latin typeface="Times New Roman" panose="02020603050405020304" pitchFamily="18" charset="0"/>
                <a:cs typeface="Times New Roman" panose="02020603050405020304" pitchFamily="18" charset="0"/>
              </a:rPr>
              <a:t>3. If the Person Appears Unresponsive:</a:t>
            </a:r>
            <a:endParaRPr lang="en-US" sz="2200" dirty="0">
              <a:latin typeface="Times New Roman" panose="02020603050405020304" pitchFamily="18" charset="0"/>
              <a:cs typeface="Times New Roman" panose="02020603050405020304" pitchFamily="18" charset="0"/>
            </a:endParaRPr>
          </a:p>
          <a:p>
            <a:pPr fontAlgn="base"/>
            <a:r>
              <a:rPr lang="en-US" sz="2200" dirty="0">
                <a:latin typeface="Times New Roman" panose="02020603050405020304" pitchFamily="18" charset="0"/>
                <a:cs typeface="Times New Roman" panose="02020603050405020304" pitchFamily="18" charset="0"/>
              </a:rPr>
              <a:t>Shout to get the person’s attention, using the person’s name. If there is no response, tap the person’s shoulder and shout again, while checking for normal breathing. Check for breathing for no more than 5-10 seconds.</a:t>
            </a:r>
          </a:p>
        </p:txBody>
      </p:sp>
      <p:sp>
        <p:nvSpPr>
          <p:cNvPr id="110" name="Google Shape;110;p4"/>
          <p:cNvSpPr txBox="1"/>
          <p:nvPr/>
        </p:nvSpPr>
        <p:spPr>
          <a:xfrm>
            <a:off x="2263552" y="479155"/>
            <a:ext cx="526887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Dealing with an emergency</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CD9F6E16-4F70-4724-AF4D-2AABB083B9F7}"/>
              </a:ext>
            </a:extLst>
          </p:cNvPr>
          <p:cNvSpPr/>
          <p:nvPr/>
        </p:nvSpPr>
        <p:spPr>
          <a:xfrm>
            <a:off x="160257" y="2991973"/>
            <a:ext cx="8983743" cy="1785104"/>
          </a:xfrm>
          <a:prstGeom prst="rect">
            <a:avLst/>
          </a:prstGeom>
        </p:spPr>
        <p:txBody>
          <a:bodyPr wrap="square">
            <a:spAutoFit/>
          </a:bodyPr>
          <a:lstStyle/>
          <a:p>
            <a:pPr fontAlgn="base"/>
            <a:r>
              <a:rPr lang="en-US" sz="2200" b="1" dirty="0">
                <a:latin typeface="Times New Roman" panose="02020603050405020304" pitchFamily="18" charset="0"/>
                <a:cs typeface="Times New Roman" panose="02020603050405020304" pitchFamily="18" charset="0"/>
              </a:rPr>
              <a:t>4. If the person is breathing:</a:t>
            </a:r>
            <a:endParaRPr lang="en-US" sz="2200" dirty="0">
              <a:latin typeface="Times New Roman" panose="02020603050405020304" pitchFamily="18" charset="0"/>
              <a:cs typeface="Times New Roman" panose="02020603050405020304" pitchFamily="18" charset="0"/>
            </a:endParaRPr>
          </a:p>
          <a:p>
            <a:pPr fontAlgn="base"/>
            <a:r>
              <a:rPr lang="en-US" sz="2200" dirty="0">
                <a:latin typeface="Times New Roman" panose="02020603050405020304" pitchFamily="18" charset="0"/>
                <a:cs typeface="Times New Roman" panose="02020603050405020304" pitchFamily="18" charset="0"/>
              </a:rPr>
              <a:t>- Proceed with gathering information using simple questions</a:t>
            </a:r>
          </a:p>
          <a:p>
            <a:pPr fontAlgn="base"/>
            <a:r>
              <a:rPr lang="en-US" sz="2200" dirty="0">
                <a:latin typeface="Times New Roman" panose="02020603050405020304" pitchFamily="18" charset="0"/>
                <a:cs typeface="Times New Roman" panose="02020603050405020304" pitchFamily="18" charset="0"/>
              </a:rPr>
              <a:t>- Conduct a head-to-toe check.</a:t>
            </a:r>
          </a:p>
          <a:p>
            <a:pPr fontAlgn="base"/>
            <a:r>
              <a:rPr lang="en-US" sz="2200" dirty="0">
                <a:latin typeface="Times New Roman" panose="02020603050405020304" pitchFamily="18" charset="0"/>
                <a:cs typeface="Times New Roman" panose="02020603050405020304" pitchFamily="18" charset="0"/>
              </a:rPr>
              <a:t>- Roll the person onto his/her side into a recovery position if there are no obvious signs of injury.</a:t>
            </a:r>
          </a:p>
        </p:txBody>
      </p:sp>
      <p:sp>
        <p:nvSpPr>
          <p:cNvPr id="3" name="Ορθογώνιο 2">
            <a:extLst>
              <a:ext uri="{FF2B5EF4-FFF2-40B4-BE49-F238E27FC236}">
                <a16:creationId xmlns:a16="http://schemas.microsoft.com/office/drawing/2014/main" xmlns="" id="{C2DE6F76-4433-4570-8C65-F11696BD1025}"/>
              </a:ext>
            </a:extLst>
          </p:cNvPr>
          <p:cNvSpPr/>
          <p:nvPr/>
        </p:nvSpPr>
        <p:spPr>
          <a:xfrm>
            <a:off x="160257" y="4795574"/>
            <a:ext cx="8501404" cy="1107996"/>
          </a:xfrm>
          <a:prstGeom prst="rect">
            <a:avLst/>
          </a:prstGeom>
        </p:spPr>
        <p:txBody>
          <a:bodyPr wrap="square">
            <a:spAutoFit/>
          </a:bodyPr>
          <a:lstStyle/>
          <a:p>
            <a:pPr fontAlgn="base"/>
            <a:r>
              <a:rPr lang="en-US" sz="2200" b="1" dirty="0">
                <a:solidFill>
                  <a:srgbClr val="333333"/>
                </a:solidFill>
                <a:latin typeface="Times New Roman" panose="02020603050405020304" pitchFamily="18" charset="0"/>
                <a:cs typeface="Times New Roman" panose="02020603050405020304" pitchFamily="18" charset="0"/>
              </a:rPr>
              <a:t>5. If the person is NOT breathing:</a:t>
            </a:r>
            <a:endParaRPr lang="en-US" sz="2200" dirty="0">
              <a:solidFill>
                <a:srgbClr val="333333"/>
              </a:solidFill>
              <a:latin typeface="Times New Roman" panose="02020603050405020304" pitchFamily="18" charset="0"/>
              <a:cs typeface="Times New Roman" panose="02020603050405020304" pitchFamily="18" charset="0"/>
            </a:endParaRPr>
          </a:p>
          <a:p>
            <a:pPr fontAlgn="base"/>
            <a:r>
              <a:rPr lang="en-US" sz="2200" dirty="0">
                <a:solidFill>
                  <a:srgbClr val="333333"/>
                </a:solidFill>
                <a:latin typeface="Times New Roman" panose="02020603050405020304" pitchFamily="18" charset="0"/>
                <a:cs typeface="Times New Roman" panose="02020603050405020304" pitchFamily="18" charset="0"/>
              </a:rPr>
              <a:t>- Ensure that the person is face-up on a firm, flat surface such as the floor.</a:t>
            </a:r>
          </a:p>
          <a:p>
            <a:pPr fontAlgn="base"/>
            <a:r>
              <a:rPr lang="en-US" sz="2200" dirty="0">
                <a:solidFill>
                  <a:srgbClr val="333333"/>
                </a:solidFill>
                <a:latin typeface="Times New Roman" panose="02020603050405020304" pitchFamily="18" charset="0"/>
                <a:cs typeface="Times New Roman" panose="02020603050405020304" pitchFamily="18" charset="0"/>
              </a:rPr>
              <a:t>- Wait for help</a:t>
            </a:r>
          </a:p>
        </p:txBody>
      </p:sp>
      <p:sp>
        <p:nvSpPr>
          <p:cNvPr id="6" name="Ορθογώνιο 5">
            <a:extLst>
              <a:ext uri="{FF2B5EF4-FFF2-40B4-BE49-F238E27FC236}">
                <a16:creationId xmlns:a16="http://schemas.microsoft.com/office/drawing/2014/main" xmlns="" id="{7ED280E4-42E0-4980-BC21-238A97616745}"/>
              </a:ext>
            </a:extLst>
          </p:cNvPr>
          <p:cNvSpPr/>
          <p:nvPr/>
        </p:nvSpPr>
        <p:spPr>
          <a:xfrm>
            <a:off x="160256" y="6060202"/>
            <a:ext cx="5707143"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Tree>
    <p:extLst>
      <p:ext uri="{BB962C8B-B14F-4D97-AF65-F5344CB8AC3E}">
        <p14:creationId xmlns:p14="http://schemas.microsoft.com/office/powerpoint/2010/main" xmlns="" val="389938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185396" y="1471186"/>
            <a:ext cx="8773207" cy="4401164"/>
          </a:xfrm>
          <a:prstGeom prst="rect">
            <a:avLst/>
          </a:prstGeom>
          <a:noFill/>
          <a:ln>
            <a:noFill/>
          </a:ln>
        </p:spPr>
        <p:txBody>
          <a:bodyPr spcFirstLastPara="1" wrap="square" lIns="91425" tIns="45700" rIns="91425" bIns="45700" anchor="t" anchorCtr="0">
            <a:spAutoFit/>
          </a:bodyPr>
          <a:lstStyle/>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Be sure that the person has no spinal injury</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With the person lying on their back, kneel on the floor at their side.</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Extend the arm nearest you at a right angle to their body with their palm facing up.</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Take the other arm and fold it so the back of their hand rests on the cheek closest to you, and hold it in place.</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Use your free hand to bend the person's knee farthest from you to a right angle.</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Carefully roll the person onto their side by pulling on the bent knee.</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Their bent arm should be supporting the head, and their extended arm will stop you rolling them too far.</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Make sure their bent leg is at a right angle.</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Open their airway by gently tilting their head back and lifting their chin, and check that nothing is blocking their airway.</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Stay with the person and monitor their condition until help arrives.</a:t>
            </a:r>
          </a:p>
        </p:txBody>
      </p:sp>
      <p:sp>
        <p:nvSpPr>
          <p:cNvPr id="138" name="Google Shape;138;p8"/>
          <p:cNvSpPr txBox="1"/>
          <p:nvPr/>
        </p:nvSpPr>
        <p:spPr>
          <a:xfrm>
            <a:off x="2110492" y="412190"/>
            <a:ext cx="4923014"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dirty="0">
                <a:solidFill>
                  <a:schemeClr val="dk1"/>
                </a:solidFill>
                <a:latin typeface="Times New Roman" panose="02020603050405020304" pitchFamily="18" charset="0"/>
                <a:ea typeface="Calibri"/>
                <a:cs typeface="Times New Roman" panose="02020603050405020304" pitchFamily="18" charset="0"/>
                <a:sym typeface="Calibri"/>
              </a:rPr>
              <a:t>Recovery Position</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xmlns="" id="{BEBDBB36-0A5F-4375-8E8E-03026F4B9154}"/>
              </a:ext>
            </a:extLst>
          </p:cNvPr>
          <p:cNvSpPr/>
          <p:nvPr/>
        </p:nvSpPr>
        <p:spPr>
          <a:xfrm>
            <a:off x="330200" y="6051350"/>
            <a:ext cx="5257800" cy="307777"/>
          </a:xfrm>
          <a:prstGeom prst="rect">
            <a:avLst/>
          </a:prstGeom>
        </p:spPr>
        <p:txBody>
          <a:bodyPr wrap="square">
            <a:spAutoFit/>
          </a:bodyPr>
          <a:lstStyle/>
          <a:p>
            <a:r>
              <a:rPr lang="en-US" dirty="0">
                <a:hlinkClick r:id="rId4"/>
              </a:rPr>
              <a:t>https://www.nhs.uk/conditions/first-aid/recovery-position/</a:t>
            </a: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143552" y="3059709"/>
            <a:ext cx="5598368" cy="369291"/>
          </a:xfrm>
          <a:prstGeom prst="rect">
            <a:avLst/>
          </a:prstGeom>
          <a:noFill/>
          <a:ln>
            <a:noFill/>
          </a:ln>
        </p:spPr>
        <p:txBody>
          <a:bodyPr spcFirstLastPara="1" wrap="square" lIns="91425" tIns="45700" rIns="91425" bIns="45700" anchor="t" anchorCtr="0">
            <a:spAutoFit/>
          </a:bodyPr>
          <a:lstStyle/>
          <a:p>
            <a:pPr lvl="0"/>
            <a:r>
              <a:rPr lang="en-US" sz="1800" dirty="0">
                <a:hlinkClick r:id="rId4"/>
              </a:rPr>
              <a:t>https://www.youtube.com/watch?v=DXafn3jSzGw</a:t>
            </a:r>
            <a:endParaRPr sz="1800" dirty="0">
              <a:solidFill>
                <a:schemeClr val="dk1"/>
              </a:solidFill>
              <a:latin typeface="Calibri"/>
              <a:ea typeface="Calibri"/>
              <a:cs typeface="Calibri"/>
              <a:sym typeface="Calibri"/>
            </a:endParaRPr>
          </a:p>
        </p:txBody>
      </p:sp>
      <p:sp>
        <p:nvSpPr>
          <p:cNvPr id="145" name="Google Shape;145;p9"/>
          <p:cNvSpPr txBox="1"/>
          <p:nvPr/>
        </p:nvSpPr>
        <p:spPr>
          <a:xfrm>
            <a:off x="2006067" y="1844824"/>
            <a:ext cx="5735853"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dk1"/>
                </a:solidFill>
                <a:latin typeface="Times New Roman" panose="02020603050405020304" pitchFamily="18" charset="0"/>
                <a:ea typeface="Calibri"/>
                <a:cs typeface="Times New Roman" panose="02020603050405020304" pitchFamily="18" charset="0"/>
                <a:sym typeface="Calibri"/>
              </a:rPr>
              <a:t>Let’s watch a video concerning this position</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xmlns="" val="366491953"/>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TotalTime>
  <Words>2308</Words>
  <Application>Microsoft Office PowerPoint</Application>
  <PresentationFormat>Προβολή στην οθόνη (4:3)</PresentationFormat>
  <Paragraphs>182</Paragraphs>
  <Slides>12</Slides>
  <Notes>12</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Tema di Office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HP</cp:lastModifiedBy>
  <cp:revision>18</cp:revision>
  <dcterms:created xsi:type="dcterms:W3CDTF">2019-01-04T16:28:11Z</dcterms:created>
  <dcterms:modified xsi:type="dcterms:W3CDTF">2019-12-08T10:25:40Z</dcterms:modified>
</cp:coreProperties>
</file>